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7" r:id="rId3"/>
    <p:sldId id="258" r:id="rId4"/>
    <p:sldId id="259" r:id="rId5"/>
    <p:sldId id="276" r:id="rId6"/>
    <p:sldId id="302" r:id="rId7"/>
    <p:sldId id="326" r:id="rId8"/>
    <p:sldId id="328" r:id="rId9"/>
    <p:sldId id="327" r:id="rId10"/>
    <p:sldId id="330" r:id="rId11"/>
    <p:sldId id="280" r:id="rId12"/>
    <p:sldId id="331" r:id="rId13"/>
    <p:sldId id="332" r:id="rId14"/>
    <p:sldId id="285" r:id="rId15"/>
    <p:sldId id="333" r:id="rId16"/>
    <p:sldId id="335" r:id="rId17"/>
    <p:sldId id="284" r:id="rId18"/>
    <p:sldId id="329" r:id="rId19"/>
    <p:sldId id="336" r:id="rId20"/>
    <p:sldId id="340" r:id="rId21"/>
    <p:sldId id="337" r:id="rId22"/>
    <p:sldId id="334" r:id="rId23"/>
    <p:sldId id="339" r:id="rId24"/>
    <p:sldId id="338" r:id="rId25"/>
    <p:sldId id="343" r:id="rId26"/>
    <p:sldId id="341" r:id="rId27"/>
    <p:sldId id="342" r:id="rId28"/>
    <p:sldId id="346" r:id="rId29"/>
    <p:sldId id="345" r:id="rId30"/>
    <p:sldId id="344" r:id="rId31"/>
    <p:sldId id="348" r:id="rId32"/>
    <p:sldId id="347" r:id="rId33"/>
    <p:sldId id="349" r:id="rId34"/>
    <p:sldId id="286" r:id="rId35"/>
    <p:sldId id="352" r:id="rId36"/>
    <p:sldId id="351" r:id="rId37"/>
    <p:sldId id="287" r:id="rId38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 horzBarState="maximized">
    <p:restoredLeft sz="14995"/>
    <p:restoredTop sz="94660"/>
  </p:normalViewPr>
  <p:slideViewPr>
    <p:cSldViewPr snapToGrid="0" showGuides="1">
      <p:cViewPr>
        <p:scale>
          <a:sx n="75" d="100"/>
          <a:sy n="75" d="100"/>
        </p:scale>
        <p:origin x="1950" y="822"/>
      </p:cViewPr>
      <p:guideLst>
        <p:guide orient="horz" pos="2130"/>
        <p:guide pos="2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8B2374-47B8-4754-96B2-660AAAB368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8B2374-47B8-4754-96B2-660AAAB368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8B2374-47B8-4754-96B2-660AAAB368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Click here to edit the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1" indent="-228600"/>
            <a:r>
              <a:rPr lang="zh-CN" altLang="en-US" dirty="0"/>
              <a:t>Click here to edit the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The 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The 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The 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8B2374-47B8-4754-96B2-660AAAB368F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98" name="组合 13"/>
          <p:cNvGrpSpPr/>
          <p:nvPr/>
        </p:nvGrpSpPr>
        <p:grpSpPr>
          <a:xfrm>
            <a:off x="7724775" y="134938"/>
            <a:ext cx="4467225" cy="2835275"/>
            <a:chOff x="7734796" y="351678"/>
            <a:chExt cx="4071397" cy="2583783"/>
          </a:xfrm>
        </p:grpSpPr>
        <p:sp>
          <p:nvSpPr>
            <p:cNvPr id="3" name="等腰三角形 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107" name="组合 37"/>
          <p:cNvGrpSpPr/>
          <p:nvPr/>
        </p:nvGrpSpPr>
        <p:grpSpPr>
          <a:xfrm rot="-779889">
            <a:off x="-298450" y="4833938"/>
            <a:ext cx="3519488" cy="2233612"/>
            <a:chOff x="7734796" y="351678"/>
            <a:chExt cx="4071397" cy="2583783"/>
          </a:xfrm>
        </p:grpSpPr>
        <p:sp>
          <p:nvSpPr>
            <p:cNvPr id="39" name="等腰三角形 38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直角三角形 41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36" name="直接连接符 35"/>
          <p:cNvCxnSpPr/>
          <p:nvPr/>
        </p:nvCxnSpPr>
        <p:spPr>
          <a:xfrm rot="10800000">
            <a:off x="7705725" y="3578225"/>
            <a:ext cx="0" cy="496888"/>
          </a:xfrm>
          <a:prstGeom prst="line">
            <a:avLst/>
          </a:prstGeom>
          <a:ln w="101600">
            <a:solidFill>
              <a:schemeClr val="bg1"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7" name="文本框 56"/>
          <p:cNvSpPr txBox="1"/>
          <p:nvPr/>
        </p:nvSpPr>
        <p:spPr>
          <a:xfrm>
            <a:off x="2578100" y="2146935"/>
            <a:ext cx="4841875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zh-CN" sz="40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Etude du marche</a:t>
            </a:r>
            <a:endParaRPr lang="fr-FR" altLang="zh-CN" sz="40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sp>
        <p:nvSpPr>
          <p:cNvPr id="4118" name="文本框 65"/>
          <p:cNvSpPr txBox="1"/>
          <p:nvPr/>
        </p:nvSpPr>
        <p:spPr>
          <a:xfrm>
            <a:off x="3933508" y="3578225"/>
            <a:ext cx="1682750" cy="27559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zh-CN" sz="12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Présentation </a:t>
            </a:r>
            <a:endParaRPr lang="fr-FR" altLang="zh-CN" sz="12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</p:spTree>
    <p:custDataLst>
      <p:tags r:id="rId2"/>
    </p:custData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1523365" y="215900"/>
            <a:ext cx="96024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Nettoyage des données</a:t>
            </a:r>
            <a:endParaRPr lang="fr-FR" altLang="en-US" sz="2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4" name="Image 3" descr="nettoy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5" y="1274445"/>
            <a:ext cx="9601835" cy="51530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1198880" y="215900"/>
            <a:ext cx="93465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Nettoyage des doublons</a:t>
            </a:r>
            <a:endParaRPr lang="fr-FR" altLang="en-US" sz="2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Image 1" descr="chine"/>
          <p:cNvPicPr>
            <a:picLocks noChangeAspect="1"/>
          </p:cNvPicPr>
          <p:nvPr/>
        </p:nvPicPr>
        <p:blipFill>
          <a:blip r:embed="rId2"/>
          <a:srcRect l="16091" t="26686" r="16964" b="2321"/>
          <a:stretch>
            <a:fillRect/>
          </a:stretch>
        </p:blipFill>
        <p:spPr>
          <a:xfrm>
            <a:off x="1198880" y="1022350"/>
            <a:ext cx="9347200" cy="51949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1066165" y="215900"/>
            <a:ext cx="100584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vérification de nettoyage des données</a:t>
            </a:r>
            <a:endParaRPr lang="fr-FR" altLang="en-US" sz="2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Image 1" descr="verif_nettoy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37285"/>
            <a:ext cx="10058400" cy="50552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3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12319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434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8443" name="组合 5"/>
          <p:cNvGrpSpPr/>
          <p:nvPr/>
        </p:nvGrpSpPr>
        <p:grpSpPr>
          <a:xfrm>
            <a:off x="2455863" y="2419350"/>
            <a:ext cx="7069137" cy="1908222"/>
            <a:chOff x="2675976" y="2428278"/>
            <a:chExt cx="7070323" cy="1907548"/>
          </a:xfrm>
        </p:grpSpPr>
        <p:grpSp>
          <p:nvGrpSpPr>
            <p:cNvPr id="18444" name="组合 30"/>
            <p:cNvGrpSpPr/>
            <p:nvPr/>
          </p:nvGrpSpPr>
          <p:grpSpPr>
            <a:xfrm flipH="1">
              <a:off x="5235530" y="2719789"/>
              <a:ext cx="4510769" cy="715744"/>
              <a:chOff x="3744686" y="2554536"/>
              <a:chExt cx="3329214" cy="528262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3744686" y="2554536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85205" y="2585684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47" name="组合 34"/>
            <p:cNvGrpSpPr/>
            <p:nvPr/>
          </p:nvGrpSpPr>
          <p:grpSpPr>
            <a:xfrm flipH="1">
              <a:off x="2962938" y="3615781"/>
              <a:ext cx="4510769" cy="720045"/>
              <a:chOff x="4705998" y="3629212"/>
              <a:chExt cx="3329214" cy="531436"/>
            </a:xfrm>
          </p:grpSpPr>
          <p:cxnSp>
            <p:nvCxnSpPr>
              <p:cNvPr id="36" name="直接连接符 35"/>
              <p:cNvCxnSpPr/>
              <p:nvPr/>
            </p:nvCxnSpPr>
            <p:spPr>
              <a:xfrm rot="10800000">
                <a:off x="4705998" y="4160648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10800000">
                <a:off x="7999304" y="3629212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50" name="文本框 65"/>
            <p:cNvSpPr txBox="1"/>
            <p:nvPr/>
          </p:nvSpPr>
          <p:spPr>
            <a:xfrm>
              <a:off x="3144820" y="3075732"/>
              <a:ext cx="6344271" cy="64493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fr-FR" altLang="en-US" sz="3600" b="1" dirty="0">
                  <a:solidFill>
                    <a:schemeClr val="bg1"/>
                  </a:solidFill>
                  <a:latin typeface="Georgia" panose="02040502050405020303" charset="0"/>
                  <a:ea typeface="Microsoft YaHei" panose="020B0503020204020204" pitchFamily="34" charset="-122"/>
                  <a:cs typeface="Georgia" panose="02040502050405020303" charset="0"/>
                  <a:sym typeface="SimSun" panose="02010600030101010101" pitchFamily="2" charset="-122"/>
                </a:rPr>
                <a:t>Analyse des données</a:t>
              </a:r>
              <a:endParaRPr lang="fr-FR" altLang="en-US" sz="36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  <a:sym typeface="SimSun" panose="02010600030101010101" pitchFamily="2" charset="-122"/>
              </a:endParaRPr>
            </a:p>
          </p:txBody>
        </p:sp>
        <p:sp>
          <p:nvSpPr>
            <p:cNvPr id="18451" name="文本框 65"/>
            <p:cNvSpPr txBox="1"/>
            <p:nvPr/>
          </p:nvSpPr>
          <p:spPr>
            <a:xfrm>
              <a:off x="2675976" y="2428278"/>
              <a:ext cx="2331481" cy="58335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en-US" altLang="zh-CN" sz="3200" b="1" dirty="0">
                  <a:solidFill>
                    <a:schemeClr val="bg1"/>
                  </a:solidFill>
                  <a:latin typeface="Georgia" panose="02040502050405020303" charset="0"/>
                  <a:ea typeface="Microsoft YaHei" panose="020B0503020204020204" pitchFamily="34" charset="-122"/>
                  <a:cs typeface="Georgia" panose="02040502050405020303" charset="0"/>
                </a:rPr>
                <a:t>Chapter </a:t>
              </a:r>
              <a:r>
                <a:rPr lang="fr-FR" altLang="en-US" sz="3200" b="1" dirty="0">
                  <a:solidFill>
                    <a:schemeClr val="bg1"/>
                  </a:solidFill>
                  <a:latin typeface="Georgia" panose="02040502050405020303" charset="0"/>
                  <a:ea typeface="Microsoft YaHei" panose="020B0503020204020204" pitchFamily="34" charset="-122"/>
                  <a:cs typeface="Georgia" panose="02040502050405020303" charset="0"/>
                </a:rPr>
                <a:t>2</a:t>
              </a:r>
              <a:endParaRPr lang="fr-FR" altLang="en-US" sz="32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882650" y="215900"/>
            <a:ext cx="102425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Description statistique des données</a:t>
            </a:r>
            <a:endParaRPr lang="fr-FR" altLang="en-US" sz="2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Image 1" descr="stati_descr_analys-donn"/>
          <p:cNvPicPr>
            <a:picLocks noChangeAspect="1"/>
          </p:cNvPicPr>
          <p:nvPr/>
        </p:nvPicPr>
        <p:blipFill>
          <a:blip r:embed="rId2"/>
          <a:srcRect b="48176"/>
          <a:stretch>
            <a:fillRect/>
          </a:stretch>
        </p:blipFill>
        <p:spPr>
          <a:xfrm>
            <a:off x="1116965" y="1295400"/>
            <a:ext cx="9774555" cy="483362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897255" y="227965"/>
            <a:ext cx="10166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Matrice des corrélations</a:t>
            </a:r>
            <a:endParaRPr lang="fr-FR" altLang="en-US" sz="2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Image 1" descr="image_matrice cor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" y="986790"/>
            <a:ext cx="10166985" cy="531685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89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2290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2299" name="组合 5"/>
          <p:cNvGrpSpPr/>
          <p:nvPr/>
        </p:nvGrpSpPr>
        <p:grpSpPr>
          <a:xfrm>
            <a:off x="2495550" y="2352675"/>
            <a:ext cx="7029450" cy="1974850"/>
            <a:chOff x="2715355" y="2360979"/>
            <a:chExt cx="7030944" cy="1974847"/>
          </a:xfrm>
        </p:grpSpPr>
        <p:grpSp>
          <p:nvGrpSpPr>
            <p:cNvPr id="12300" name="组合 30"/>
            <p:cNvGrpSpPr/>
            <p:nvPr/>
          </p:nvGrpSpPr>
          <p:grpSpPr>
            <a:xfrm flipH="1">
              <a:off x="5235530" y="2719789"/>
              <a:ext cx="4510769" cy="715744"/>
              <a:chOff x="3744686" y="2554536"/>
              <a:chExt cx="3329214" cy="528262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3744686" y="2554536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85205" y="2585684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03" name="组合 34"/>
            <p:cNvGrpSpPr/>
            <p:nvPr/>
          </p:nvGrpSpPr>
          <p:grpSpPr>
            <a:xfrm flipH="1">
              <a:off x="2962938" y="3615781"/>
              <a:ext cx="4510769" cy="720045"/>
              <a:chOff x="4705998" y="3629212"/>
              <a:chExt cx="3329214" cy="531436"/>
            </a:xfrm>
          </p:grpSpPr>
          <p:cxnSp>
            <p:nvCxnSpPr>
              <p:cNvPr id="36" name="直接连接符 35"/>
              <p:cNvCxnSpPr/>
              <p:nvPr/>
            </p:nvCxnSpPr>
            <p:spPr>
              <a:xfrm rot="10800000">
                <a:off x="4705998" y="4160648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10800000">
                <a:off x="7999304" y="3629212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06" name="文本框 65"/>
            <p:cNvSpPr txBox="1"/>
            <p:nvPr/>
          </p:nvSpPr>
          <p:spPr>
            <a:xfrm>
              <a:off x="3196264" y="3073193"/>
              <a:ext cx="6344271" cy="10147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fr-FR" sz="3600" b="1" dirty="0">
                  <a:solidFill>
                    <a:schemeClr val="bg1"/>
                  </a:solidFill>
                  <a:latin typeface="Georgia" panose="02040502050405020303" charset="0"/>
                  <a:ea typeface="Microsoft YaHei" panose="020B0503020204020204" pitchFamily="34" charset="-122"/>
                  <a:cs typeface="Georgia" panose="02040502050405020303" charset="0"/>
                </a:rPr>
                <a:t>Classification</a:t>
              </a:r>
              <a:r>
                <a:rPr lang="en-US" altLang="zh-CN" sz="6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sz="6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07" name="文本框 65"/>
            <p:cNvSpPr txBox="1"/>
            <p:nvPr/>
          </p:nvSpPr>
          <p:spPr>
            <a:xfrm>
              <a:off x="2715355" y="2360979"/>
              <a:ext cx="2331481" cy="95313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en-US" altLang="zh-CN" sz="2800" b="1" dirty="0">
                  <a:solidFill>
                    <a:schemeClr val="bg1"/>
                  </a:solidFill>
                  <a:latin typeface="Georgia" panose="02040502050405020303" charset="0"/>
                  <a:ea typeface="Microsoft YaHei" panose="020B0503020204020204" pitchFamily="34" charset="-122"/>
                  <a:cs typeface="Georgia" panose="02040502050405020303" charset="0"/>
                </a:rPr>
                <a:t>Chapter </a:t>
              </a:r>
              <a:r>
                <a:rPr lang="fr-FR" altLang="en-US" sz="2800" b="1" dirty="0">
                  <a:solidFill>
                    <a:schemeClr val="bg1"/>
                  </a:solidFill>
                  <a:latin typeface="Georgia" panose="02040502050405020303" charset="0"/>
                  <a:ea typeface="Microsoft YaHei" panose="020B0503020204020204" pitchFamily="34" charset="-122"/>
                  <a:cs typeface="Georgia" panose="02040502050405020303" charset="0"/>
                </a:rPr>
                <a:t>3</a:t>
              </a:r>
              <a:endParaRPr lang="en-US" altLang="zh-CN" sz="28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endParaRPr>
            </a:p>
            <a:p>
              <a:pPr algn="just">
                <a:buFont typeface="Arial" panose="020B0604020202020204" pitchFamily="34" charset="0"/>
              </a:pPr>
              <a:endParaRPr lang="zh-CN" altLang="en-US" sz="28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1066800" y="215900"/>
            <a:ext cx="1015174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Codes</a:t>
            </a:r>
            <a:endParaRPr lang="fr-FR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Image 1" descr="codes_CA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37285"/>
            <a:ext cx="10151745" cy="50222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882650" y="215900"/>
            <a:ext cx="103835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Dendrogramme</a:t>
            </a:r>
            <a:endParaRPr lang="fr-FR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Image 1" descr="Dendrogramme_p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" y="1562735"/>
            <a:ext cx="10369550" cy="511746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1066800" y="215900"/>
            <a:ext cx="100584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Codes</a:t>
            </a:r>
            <a:endParaRPr lang="fr-FR" altLang="en-US" sz="2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Image 1" descr="coup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37285"/>
            <a:ext cx="10058400" cy="50393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-454025" y="-23812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122" name="组合 33"/>
          <p:cNvGrpSpPr/>
          <p:nvPr/>
        </p:nvGrpSpPr>
        <p:grpSpPr>
          <a:xfrm>
            <a:off x="4486275" y="2049463"/>
            <a:ext cx="3330575" cy="547687"/>
            <a:chOff x="3744686" y="2554536"/>
            <a:chExt cx="3329214" cy="547008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3744686" y="2554536"/>
              <a:ext cx="3329214" cy="0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3794579" y="2604430"/>
              <a:ext cx="0" cy="497114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25" name="组合 50"/>
          <p:cNvGrpSpPr/>
          <p:nvPr/>
        </p:nvGrpSpPr>
        <p:grpSpPr>
          <a:xfrm>
            <a:off x="6156643" y="5629910"/>
            <a:ext cx="3328987" cy="550863"/>
            <a:chOff x="4705998" y="3601092"/>
            <a:chExt cx="3329214" cy="550183"/>
          </a:xfrm>
        </p:grpSpPr>
        <p:cxnSp>
          <p:nvCxnSpPr>
            <p:cNvPr id="52" name="直接连接符 51"/>
            <p:cNvCxnSpPr/>
            <p:nvPr/>
          </p:nvCxnSpPr>
          <p:spPr>
            <a:xfrm rot="10800000">
              <a:off x="4705998" y="4151275"/>
              <a:ext cx="3329214" cy="0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10800000">
              <a:off x="7980557" y="3601092"/>
              <a:ext cx="0" cy="497114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8" name="文本框 65"/>
          <p:cNvSpPr txBox="1"/>
          <p:nvPr/>
        </p:nvSpPr>
        <p:spPr>
          <a:xfrm>
            <a:off x="5983288" y="2323783"/>
            <a:ext cx="326707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en-US" sz="18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Préparation des données</a:t>
            </a:r>
            <a:endParaRPr lang="fr-FR" altLang="en-US" sz="18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sp>
        <p:nvSpPr>
          <p:cNvPr id="5129" name="文本框 65"/>
          <p:cNvSpPr txBox="1"/>
          <p:nvPr/>
        </p:nvSpPr>
        <p:spPr>
          <a:xfrm>
            <a:off x="4729163" y="2351088"/>
            <a:ext cx="1254125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1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Chapter 1</a:t>
            </a:r>
            <a:endParaRPr lang="en-US" altLang="zh-CN" sz="1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902325" y="2314575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1" name="文本框 65"/>
          <p:cNvSpPr txBox="1"/>
          <p:nvPr/>
        </p:nvSpPr>
        <p:spPr>
          <a:xfrm>
            <a:off x="5983288" y="2963863"/>
            <a:ext cx="326707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sz="18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  <a:sym typeface="SimSun" panose="02010600030101010101" pitchFamily="2" charset="-122"/>
              </a:rPr>
              <a:t>Analyse des données</a:t>
            </a:r>
            <a:endParaRPr lang="fr-FR" sz="18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sp>
        <p:nvSpPr>
          <p:cNvPr id="5132" name="文本框 65"/>
          <p:cNvSpPr txBox="1"/>
          <p:nvPr/>
        </p:nvSpPr>
        <p:spPr>
          <a:xfrm>
            <a:off x="4729163" y="3030538"/>
            <a:ext cx="114776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1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Chapter 2</a:t>
            </a:r>
            <a:endParaRPr lang="en-US" altLang="zh-CN" sz="1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  <a:p>
            <a:pPr algn="just">
              <a:buFont typeface="Arial" panose="020B0604020202020204" pitchFamily="34" charset="0"/>
            </a:pPr>
            <a:endParaRPr lang="en-US" altLang="zh-CN" sz="1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5902325" y="3000375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4" name="文本框 65"/>
          <p:cNvSpPr txBox="1"/>
          <p:nvPr/>
        </p:nvSpPr>
        <p:spPr>
          <a:xfrm>
            <a:off x="5983288" y="3670300"/>
            <a:ext cx="326707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altLang="en-US" sz="18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  <a:sym typeface="SimSun" panose="02010600030101010101" pitchFamily="2" charset="-122"/>
              </a:rPr>
              <a:t>CAH_Classification</a:t>
            </a:r>
            <a:endParaRPr lang="fr-FR" altLang="en-US" sz="18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sp>
        <p:nvSpPr>
          <p:cNvPr id="5135" name="文本框 65"/>
          <p:cNvSpPr txBox="1"/>
          <p:nvPr/>
        </p:nvSpPr>
        <p:spPr>
          <a:xfrm>
            <a:off x="4729163" y="3806825"/>
            <a:ext cx="1147762" cy="67564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1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Chapter 3</a:t>
            </a:r>
            <a:endParaRPr lang="en-US" altLang="zh-CN" sz="1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  <a:p>
            <a:pPr algn="just">
              <a:buFont typeface="Arial" panose="020B0604020202020204" pitchFamily="34" charset="0"/>
            </a:pPr>
            <a:endParaRPr lang="zh-CN" altLang="en-US" sz="2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5902325" y="3706813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文本框 65"/>
          <p:cNvSpPr txBox="1"/>
          <p:nvPr/>
        </p:nvSpPr>
        <p:spPr>
          <a:xfrm>
            <a:off x="5983288" y="4375150"/>
            <a:ext cx="3267075" cy="337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sz="16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  <a:sym typeface="SimSun" panose="02010600030101010101" pitchFamily="2" charset="-122"/>
              </a:rPr>
              <a:t>ACP </a:t>
            </a:r>
            <a:endParaRPr lang="fr-FR" sz="16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  <a:sym typeface="SimSun" panose="02010600030101010101" pitchFamily="2" charset="-122"/>
            </a:endParaRPr>
          </a:p>
        </p:txBody>
      </p:sp>
      <p:sp>
        <p:nvSpPr>
          <p:cNvPr id="5138" name="文本框 65"/>
          <p:cNvSpPr txBox="1"/>
          <p:nvPr/>
        </p:nvSpPr>
        <p:spPr>
          <a:xfrm>
            <a:off x="4729163" y="4483100"/>
            <a:ext cx="114776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1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Chapter 4</a:t>
            </a:r>
            <a:endParaRPr lang="en-US" altLang="zh-CN" sz="1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  <a:p>
            <a:pPr algn="just">
              <a:buFont typeface="Arial" panose="020B0604020202020204" pitchFamily="34" charset="0"/>
            </a:pPr>
            <a:endParaRPr lang="en-US" altLang="zh-CN" sz="1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5902325" y="4413250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2" name="文本框 65"/>
          <p:cNvSpPr txBox="1"/>
          <p:nvPr/>
        </p:nvSpPr>
        <p:spPr>
          <a:xfrm rot="16200000">
            <a:off x="2362836" y="-989012"/>
            <a:ext cx="1290320" cy="4524375"/>
          </a:xfrm>
          <a:prstGeom prst="rect">
            <a:avLst/>
          </a:prstGeom>
          <a:noFill/>
          <a:ln w="9525">
            <a:noFill/>
          </a:ln>
        </p:spPr>
        <p:txBody>
          <a:bodyPr vert="vert"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7200" b="1" noProof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conten</a:t>
            </a:r>
            <a:r>
              <a:rPr lang="fr-FR" altLang="en-US" sz="7200" b="1" noProof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us</a:t>
            </a:r>
            <a:endParaRPr lang="fr-FR" altLang="en-US" sz="7200" b="1" noProof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grpSp>
        <p:nvGrpSpPr>
          <p:cNvPr id="5141" name="组合 86"/>
          <p:cNvGrpSpPr/>
          <p:nvPr/>
        </p:nvGrpSpPr>
        <p:grpSpPr>
          <a:xfrm rot="-779889">
            <a:off x="9086850" y="161925"/>
            <a:ext cx="2938463" cy="2039938"/>
            <a:chOff x="7599443" y="15009"/>
            <a:chExt cx="4206750" cy="2920452"/>
          </a:xfrm>
        </p:grpSpPr>
        <p:sp>
          <p:nvSpPr>
            <p:cNvPr id="88" name="等腰三角形 87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等腰三角形 88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0" name="等腰三角形 89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1" name="直角三角形 90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" name="等腰三角形 91"/>
            <p:cNvSpPr/>
            <p:nvPr/>
          </p:nvSpPr>
          <p:spPr>
            <a:xfrm rot="10114597">
              <a:off x="8674647" y="15009"/>
              <a:ext cx="1043849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3" name="等腰三角形 92"/>
            <p:cNvSpPr/>
            <p:nvPr/>
          </p:nvSpPr>
          <p:spPr>
            <a:xfrm rot="2291006">
              <a:off x="9869229" y="2017087"/>
              <a:ext cx="809980" cy="513723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4" name="等腰三角形 93"/>
            <p:cNvSpPr/>
            <p:nvPr/>
          </p:nvSpPr>
          <p:spPr>
            <a:xfrm rot="5758459">
              <a:off x="7626791" y="1064829"/>
              <a:ext cx="1358894" cy="141363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5" name="等腰三角形 94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文本框 65"/>
          <p:cNvSpPr txBox="1"/>
          <p:nvPr/>
        </p:nvSpPr>
        <p:spPr>
          <a:xfrm>
            <a:off x="4782503" y="5119370"/>
            <a:ext cx="1147762" cy="67564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en-US" altLang="zh-CN" sz="1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Chapter </a:t>
            </a:r>
            <a:r>
              <a:rPr lang="fr-FR" altLang="en-US" sz="1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5</a:t>
            </a:r>
            <a:endParaRPr lang="en-US" altLang="zh-CN" sz="1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  <a:p>
            <a:pPr algn="just">
              <a:buFont typeface="Arial" panose="020B0604020202020204" pitchFamily="34" charset="0"/>
            </a:pPr>
            <a:endParaRPr lang="zh-CN" altLang="en-US" sz="2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cxnSp>
        <p:nvCxnSpPr>
          <p:cNvPr id="3" name="直接连接符 66"/>
          <p:cNvCxnSpPr/>
          <p:nvPr/>
        </p:nvCxnSpPr>
        <p:spPr>
          <a:xfrm>
            <a:off x="5930265" y="5119370"/>
            <a:ext cx="0" cy="381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65"/>
          <p:cNvSpPr txBox="1"/>
          <p:nvPr/>
        </p:nvSpPr>
        <p:spPr>
          <a:xfrm>
            <a:off x="5983288" y="4894580"/>
            <a:ext cx="3267075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fr-FR" sz="16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  <a:sym typeface="SimSun" panose="02010600030101010101" pitchFamily="2" charset="-122"/>
              </a:rPr>
              <a:t>Un test d'adéquation  et Test de comparaison de deux populations</a:t>
            </a:r>
            <a:endParaRPr lang="fr-FR" sz="16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  <a:sym typeface="SimSun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882650" y="215900"/>
            <a:ext cx="102425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Coupage de dendrogramme</a:t>
            </a:r>
            <a:endParaRPr lang="fr-FR" altLang="en-US" sz="2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" name="Image 2" descr="image_dendrogram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" y="1419860"/>
            <a:ext cx="10228580" cy="508825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882650" y="215900"/>
            <a:ext cx="102425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Codes</a:t>
            </a:r>
            <a:endParaRPr lang="fr-FR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Image 1" descr="apres_ca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1137285"/>
            <a:ext cx="10280650" cy="506984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1066800" y="215900"/>
            <a:ext cx="100584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Caractéristiques des centroides</a:t>
            </a:r>
            <a:r>
              <a:rPr lang="fr-FR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fr-FR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" name="Image 2" descr="centroid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67765"/>
            <a:ext cx="10058400" cy="474853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882650" y="215900"/>
            <a:ext cx="102425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Projection des premier plan factoriel</a:t>
            </a:r>
            <a:endParaRPr lang="fr-FR" altLang="en-US" sz="2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Image 1" descr="1_centr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20" y="1122680"/>
            <a:ext cx="10380980" cy="529209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882650" y="215900"/>
            <a:ext cx="102425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Projection des centroides</a:t>
            </a:r>
            <a:endParaRPr lang="fr-FR" altLang="en-US" sz="2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Image 1" descr="projetction_centroid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5" y="1381125"/>
            <a:ext cx="10493375" cy="498538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89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2290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2299" name="组合 5"/>
          <p:cNvGrpSpPr/>
          <p:nvPr/>
        </p:nvGrpSpPr>
        <p:grpSpPr>
          <a:xfrm>
            <a:off x="2495550" y="2352675"/>
            <a:ext cx="7029450" cy="1974850"/>
            <a:chOff x="2715355" y="2360979"/>
            <a:chExt cx="7030944" cy="1974847"/>
          </a:xfrm>
        </p:grpSpPr>
        <p:grpSp>
          <p:nvGrpSpPr>
            <p:cNvPr id="12300" name="组合 30"/>
            <p:cNvGrpSpPr/>
            <p:nvPr/>
          </p:nvGrpSpPr>
          <p:grpSpPr>
            <a:xfrm flipH="1">
              <a:off x="5235530" y="2719789"/>
              <a:ext cx="4510769" cy="715744"/>
              <a:chOff x="3744686" y="2554536"/>
              <a:chExt cx="3329214" cy="528262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3744686" y="2554536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85205" y="2585684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03" name="组合 34"/>
            <p:cNvGrpSpPr/>
            <p:nvPr/>
          </p:nvGrpSpPr>
          <p:grpSpPr>
            <a:xfrm flipH="1">
              <a:off x="2962938" y="3615781"/>
              <a:ext cx="4510769" cy="720045"/>
              <a:chOff x="4705998" y="3629212"/>
              <a:chExt cx="3329214" cy="531436"/>
            </a:xfrm>
          </p:grpSpPr>
          <p:cxnSp>
            <p:nvCxnSpPr>
              <p:cNvPr id="36" name="直接连接符 35"/>
              <p:cNvCxnSpPr/>
              <p:nvPr/>
            </p:nvCxnSpPr>
            <p:spPr>
              <a:xfrm rot="10800000">
                <a:off x="4705998" y="4160648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10800000">
                <a:off x="7999304" y="3629212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06" name="文本框 65"/>
            <p:cNvSpPr txBox="1"/>
            <p:nvPr/>
          </p:nvSpPr>
          <p:spPr>
            <a:xfrm>
              <a:off x="3196264" y="3073193"/>
              <a:ext cx="6344271" cy="95313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sz="2800" b="1" dirty="0">
                  <a:solidFill>
                    <a:schemeClr val="bg1"/>
                  </a:solidFill>
                  <a:latin typeface="Georgia" panose="02040502050405020303" charset="0"/>
                  <a:ea typeface="Microsoft YaHei" panose="020B0503020204020204" pitchFamily="34" charset="-122"/>
                  <a:cs typeface="Georgia" panose="02040502050405020303" charset="0"/>
                </a:rPr>
                <a:t>Analyse en composantes principales </a:t>
              </a:r>
              <a:r>
                <a:rPr lang="fr-FR" sz="2800" b="1" dirty="0">
                  <a:solidFill>
                    <a:schemeClr val="bg1"/>
                  </a:solidFill>
                  <a:latin typeface="Georgia" panose="02040502050405020303" charset="0"/>
                  <a:ea typeface="Microsoft YaHei" panose="020B0503020204020204" pitchFamily="34" charset="-122"/>
                  <a:cs typeface="Georgia" panose="02040502050405020303" charset="0"/>
                </a:rPr>
                <a:t>(ACP)</a:t>
              </a:r>
              <a:endParaRPr lang="fr-FR" sz="28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endParaRPr>
            </a:p>
          </p:txBody>
        </p:sp>
        <p:sp>
          <p:nvSpPr>
            <p:cNvPr id="12307" name="文本框 65"/>
            <p:cNvSpPr txBox="1"/>
            <p:nvPr/>
          </p:nvSpPr>
          <p:spPr>
            <a:xfrm>
              <a:off x="2715355" y="2360979"/>
              <a:ext cx="2331481" cy="95313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en-US" altLang="zh-CN" sz="2800" b="1" dirty="0">
                  <a:solidFill>
                    <a:schemeClr val="bg1"/>
                  </a:solidFill>
                  <a:latin typeface="Georgia" panose="02040502050405020303" charset="0"/>
                  <a:ea typeface="Microsoft YaHei" panose="020B0503020204020204" pitchFamily="34" charset="-122"/>
                  <a:cs typeface="Georgia" panose="02040502050405020303" charset="0"/>
                </a:rPr>
                <a:t>Chapter </a:t>
              </a:r>
              <a:r>
                <a:rPr lang="fr-FR" altLang="en-US" sz="2800" b="1" dirty="0">
                  <a:solidFill>
                    <a:schemeClr val="bg1"/>
                  </a:solidFill>
                  <a:latin typeface="Georgia" panose="02040502050405020303" charset="0"/>
                  <a:ea typeface="Microsoft YaHei" panose="020B0503020204020204" pitchFamily="34" charset="-122"/>
                  <a:cs typeface="Georgia" panose="02040502050405020303" charset="0"/>
                </a:rPr>
                <a:t>4</a:t>
              </a:r>
              <a:endParaRPr lang="en-US" altLang="zh-CN" sz="28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endParaRPr>
            </a:p>
            <a:p>
              <a:pPr algn="just">
                <a:buFont typeface="Arial" panose="020B0604020202020204" pitchFamily="34" charset="0"/>
              </a:pPr>
              <a:endParaRPr lang="zh-CN" altLang="en-US" sz="28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882650" y="215900"/>
            <a:ext cx="101854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Choix des composantes</a:t>
            </a:r>
            <a:endParaRPr lang="fr-FR" altLang="en-US" sz="2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Image 1" descr="ac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544955"/>
            <a:ext cx="10356215" cy="474916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925195" y="215900"/>
            <a:ext cx="102850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Eboulis des valeurs propres</a:t>
            </a:r>
            <a:endParaRPr lang="fr-FR" altLang="en-US" sz="2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Image 1" descr="ebouli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65" y="1084580"/>
            <a:ext cx="10561955" cy="54876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882650" y="215900"/>
            <a:ext cx="98812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Cercle de Corrélation</a:t>
            </a:r>
            <a:endParaRPr lang="fr-FR" altLang="en-US" sz="2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" name="Image 2" descr="cercle_des_corrél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5" y="979805"/>
            <a:ext cx="9866630" cy="575119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882650" y="215900"/>
            <a:ext cx="104501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projection de </a:t>
            </a:r>
            <a:r>
              <a:rPr lang="en-US" altLang="zh-CN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la 1 ere plan factoriel</a:t>
            </a:r>
            <a:endParaRPr lang="en-US" altLang="zh-CN" sz="2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" name="Image 2" descr="1plan_vectorie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" y="1153795"/>
            <a:ext cx="10814685" cy="55765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6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6155" name="组合 5"/>
          <p:cNvGrpSpPr/>
          <p:nvPr/>
        </p:nvGrpSpPr>
        <p:grpSpPr>
          <a:xfrm>
            <a:off x="2431415" y="2478088"/>
            <a:ext cx="7108825" cy="1970087"/>
            <a:chOff x="2636598" y="2366693"/>
            <a:chExt cx="7109701" cy="1969133"/>
          </a:xfrm>
        </p:grpSpPr>
        <p:grpSp>
          <p:nvGrpSpPr>
            <p:cNvPr id="6156" name="组合 30"/>
            <p:cNvGrpSpPr/>
            <p:nvPr/>
          </p:nvGrpSpPr>
          <p:grpSpPr>
            <a:xfrm flipH="1">
              <a:off x="5235530" y="2719789"/>
              <a:ext cx="4510769" cy="715744"/>
              <a:chOff x="3744686" y="2554536"/>
              <a:chExt cx="3329214" cy="528262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3744686" y="2554536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85205" y="2585684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59" name="组合 34"/>
            <p:cNvGrpSpPr/>
            <p:nvPr/>
          </p:nvGrpSpPr>
          <p:grpSpPr>
            <a:xfrm flipH="1">
              <a:off x="2962938" y="3615781"/>
              <a:ext cx="4510769" cy="720045"/>
              <a:chOff x="4705998" y="3629212"/>
              <a:chExt cx="3329214" cy="531436"/>
            </a:xfrm>
          </p:grpSpPr>
          <p:cxnSp>
            <p:nvCxnSpPr>
              <p:cNvPr id="36" name="直接连接符 35"/>
              <p:cNvCxnSpPr/>
              <p:nvPr/>
            </p:nvCxnSpPr>
            <p:spPr>
              <a:xfrm rot="10800000">
                <a:off x="4705998" y="4160648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10800000">
                <a:off x="7999304" y="3629212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62" name="文本框 65"/>
            <p:cNvSpPr txBox="1"/>
            <p:nvPr/>
          </p:nvSpPr>
          <p:spPr>
            <a:xfrm>
              <a:off x="3347417" y="3115066"/>
              <a:ext cx="6344271" cy="64484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fr-FR" altLang="en-US" sz="3600" b="1" dirty="0">
                  <a:solidFill>
                    <a:schemeClr val="bg1"/>
                  </a:solidFill>
                  <a:latin typeface="Georgia" panose="02040502050405020303" charset="0"/>
                  <a:ea typeface="Microsoft YaHei" panose="020B0503020204020204" pitchFamily="34" charset="-122"/>
                  <a:cs typeface="Georgia" panose="02040502050405020303" charset="0"/>
                </a:rPr>
                <a:t>Préparation des données</a:t>
              </a:r>
              <a:endParaRPr lang="fr-FR" altLang="en-US" sz="36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endParaRPr>
            </a:p>
          </p:txBody>
        </p:sp>
        <p:sp>
          <p:nvSpPr>
            <p:cNvPr id="6163" name="文本框 65"/>
            <p:cNvSpPr txBox="1"/>
            <p:nvPr/>
          </p:nvSpPr>
          <p:spPr>
            <a:xfrm>
              <a:off x="2636598" y="2366693"/>
              <a:ext cx="2331481" cy="58328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en-US" altLang="zh-CN" sz="3200" b="1" dirty="0">
                  <a:solidFill>
                    <a:schemeClr val="bg1"/>
                  </a:solidFill>
                  <a:latin typeface="Georgia" panose="02040502050405020303" charset="0"/>
                  <a:ea typeface="Microsoft YaHei" panose="020B0503020204020204" pitchFamily="34" charset="-122"/>
                  <a:cs typeface="Georgia" panose="02040502050405020303" charset="0"/>
                </a:rPr>
                <a:t>Chapter 1</a:t>
              </a:r>
              <a:endParaRPr lang="en-US" altLang="zh-CN" sz="32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882650" y="215900"/>
            <a:ext cx="104667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Explications</a:t>
            </a:r>
            <a:endParaRPr lang="fr-FR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Image 1" descr="1plan_vectorie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315"/>
            <a:ext cx="6452870" cy="5607685"/>
          </a:xfrm>
          <a:prstGeom prst="rect">
            <a:avLst/>
          </a:prstGeom>
        </p:spPr>
      </p:pic>
      <p:pic>
        <p:nvPicPr>
          <p:cNvPr id="3" name="Image 2" descr="cercle_des_corréla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440" y="1250315"/>
            <a:ext cx="6512560" cy="560768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882650" y="215900"/>
            <a:ext cx="1007808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Projection des individus </a:t>
            </a:r>
            <a:endParaRPr lang="fr-FR" altLang="en-US" sz="2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Image 1" descr="proje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5" y="1183640"/>
            <a:ext cx="10328275" cy="525970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882650" y="215900"/>
            <a:ext cx="106362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premier plan vactoriel</a:t>
            </a:r>
            <a:endParaRPr lang="fr-FR" altLang="en-US" sz="2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4" name="Image 3" descr="pay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" y="1304290"/>
            <a:ext cx="10885805" cy="519874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7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-5588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4578" name="组合 4"/>
          <p:cNvGrpSpPr/>
          <p:nvPr/>
        </p:nvGrpSpPr>
        <p:grpSpPr>
          <a:xfrm>
            <a:off x="9002713" y="4562475"/>
            <a:ext cx="2867025" cy="2295525"/>
            <a:chOff x="8749768" y="4769949"/>
            <a:chExt cx="2867045" cy="1926643"/>
          </a:xfrm>
        </p:grpSpPr>
        <p:sp>
          <p:nvSpPr>
            <p:cNvPr id="44" name="等腰三角形 43"/>
            <p:cNvSpPr/>
            <p:nvPr/>
          </p:nvSpPr>
          <p:spPr>
            <a:xfrm rot="16819916">
              <a:off x="8825773" y="5143923"/>
              <a:ext cx="89485" cy="241539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8512129">
              <a:off x="9142869" y="5514012"/>
              <a:ext cx="360097" cy="5122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129723">
              <a:off x="9684431" y="4857297"/>
              <a:ext cx="444966" cy="385586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直角三角形 46"/>
            <p:cNvSpPr/>
            <p:nvPr/>
          </p:nvSpPr>
          <p:spPr>
            <a:xfrm rot="14414335" flipV="1">
              <a:off x="8934334" y="4938674"/>
              <a:ext cx="527191" cy="189698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981266">
              <a:off x="9694542" y="6068029"/>
              <a:ext cx="729133" cy="628563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7535001">
              <a:off x="10140442" y="5256297"/>
              <a:ext cx="565774" cy="358838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9225128">
              <a:off x="10667620" y="5672412"/>
              <a:ext cx="949193" cy="987428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7032661">
              <a:off x="10779814" y="5194440"/>
              <a:ext cx="597974" cy="379260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4587" name="组合 5"/>
          <p:cNvGrpSpPr/>
          <p:nvPr/>
        </p:nvGrpSpPr>
        <p:grpSpPr>
          <a:xfrm>
            <a:off x="2470150" y="2481263"/>
            <a:ext cx="7054850" cy="1846262"/>
            <a:chOff x="2689314" y="2489229"/>
            <a:chExt cx="7056985" cy="1846597"/>
          </a:xfrm>
        </p:grpSpPr>
        <p:grpSp>
          <p:nvGrpSpPr>
            <p:cNvPr id="24588" name="组合 30"/>
            <p:cNvGrpSpPr/>
            <p:nvPr/>
          </p:nvGrpSpPr>
          <p:grpSpPr>
            <a:xfrm flipH="1">
              <a:off x="5235530" y="2719789"/>
              <a:ext cx="4510769" cy="715744"/>
              <a:chOff x="3744686" y="2554536"/>
              <a:chExt cx="3329214" cy="528262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3744686" y="2554536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85205" y="2585684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591" name="组合 34"/>
            <p:cNvGrpSpPr/>
            <p:nvPr/>
          </p:nvGrpSpPr>
          <p:grpSpPr>
            <a:xfrm flipH="1">
              <a:off x="2962938" y="3615781"/>
              <a:ext cx="4510769" cy="720045"/>
              <a:chOff x="4705998" y="3629212"/>
              <a:chExt cx="3329214" cy="531436"/>
            </a:xfrm>
          </p:grpSpPr>
          <p:cxnSp>
            <p:nvCxnSpPr>
              <p:cNvPr id="36" name="直接连接符 35"/>
              <p:cNvCxnSpPr/>
              <p:nvPr/>
            </p:nvCxnSpPr>
            <p:spPr>
              <a:xfrm rot="10800000">
                <a:off x="4705998" y="4160648"/>
                <a:ext cx="3329214" cy="0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rot="10800000">
                <a:off x="7999304" y="3629212"/>
                <a:ext cx="0" cy="497114"/>
              </a:xfrm>
              <a:prstGeom prst="line">
                <a:avLst/>
              </a:prstGeom>
              <a:ln w="101600"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594" name="文本框 65"/>
            <p:cNvSpPr txBox="1"/>
            <p:nvPr/>
          </p:nvSpPr>
          <p:spPr>
            <a:xfrm>
              <a:off x="3196264" y="3073193"/>
              <a:ext cx="6344271" cy="83009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fr-FR" sz="2400" b="1" dirty="0">
                  <a:solidFill>
                    <a:schemeClr val="bg1"/>
                  </a:solidFill>
                  <a:latin typeface="Georgia" panose="02040502050405020303" charset="0"/>
                  <a:ea typeface="Microsoft YaHei" panose="020B0503020204020204" pitchFamily="34" charset="-122"/>
                  <a:cs typeface="Georgia" panose="02040502050405020303" charset="0"/>
                  <a:sym typeface="SimSun" panose="02010600030101010101" pitchFamily="2" charset="-122"/>
                </a:rPr>
                <a:t>Un test d'adéquation  et Test de comparaison de deux populations</a:t>
              </a:r>
              <a:endParaRPr lang="en-US" altLang="zh-CN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endParaRPr>
            </a:p>
          </p:txBody>
        </p:sp>
        <p:sp>
          <p:nvSpPr>
            <p:cNvPr id="24595" name="文本框 65"/>
            <p:cNvSpPr txBox="1"/>
            <p:nvPr/>
          </p:nvSpPr>
          <p:spPr>
            <a:xfrm>
              <a:off x="2689314" y="2489229"/>
              <a:ext cx="2331481" cy="58367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en-US" altLang="zh-CN" sz="3200" b="1" dirty="0">
                  <a:solidFill>
                    <a:schemeClr val="bg1"/>
                  </a:solidFill>
                  <a:latin typeface="Georgia" panose="02040502050405020303" charset="0"/>
                  <a:ea typeface="Microsoft YaHei" panose="020B0503020204020204" pitchFamily="34" charset="-122"/>
                  <a:cs typeface="Georgia" panose="02040502050405020303" charset="0"/>
                </a:rPr>
                <a:t>Chapter </a:t>
              </a:r>
              <a:r>
                <a:rPr lang="fr-FR" sz="3200" b="1" dirty="0">
                  <a:solidFill>
                    <a:schemeClr val="bg1"/>
                  </a:solidFill>
                  <a:latin typeface="Georgia" panose="02040502050405020303" charset="0"/>
                  <a:ea typeface="Microsoft YaHei" panose="020B0503020204020204" pitchFamily="34" charset="-122"/>
                  <a:cs typeface="Georgia" panose="02040502050405020303" charset="0"/>
                </a:rPr>
                <a:t>5</a:t>
              </a:r>
              <a:endParaRPr lang="fr-FR" sz="32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1652270" y="215900"/>
            <a:ext cx="73272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Test d'adéquation</a:t>
            </a:r>
            <a:endParaRPr lang="fr-FR" altLang="en-US" sz="2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Image 1" descr="adequation_te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5" y="1077595"/>
            <a:ext cx="10794365" cy="53949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882650" y="215900"/>
            <a:ext cx="90474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  <a:sym typeface="SimSun" panose="02010600030101010101" pitchFamily="2" charset="-122"/>
              </a:rPr>
              <a:t>Test de comparaison de deux populations</a:t>
            </a:r>
            <a:endParaRPr lang="en-US" altLang="zh-CN" sz="2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" name="Image 2" descr="gaussie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35" y="1483995"/>
            <a:ext cx="10300335" cy="47339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7" name="图片 3"/>
          <p:cNvPicPr>
            <a:picLocks noChangeAspect="1"/>
          </p:cNvPicPr>
          <p:nvPr/>
        </p:nvPicPr>
        <p:blipFill>
          <a:blip r:embed="rId1"/>
          <a:srcRect t="7831" b="2434"/>
          <a:stretch>
            <a:fillRect/>
          </a:stretch>
        </p:blipFill>
        <p:spPr>
          <a:xfrm>
            <a:off x="-18415" y="0"/>
            <a:ext cx="12228513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9698" name="组合 13"/>
          <p:cNvGrpSpPr/>
          <p:nvPr/>
        </p:nvGrpSpPr>
        <p:grpSpPr>
          <a:xfrm>
            <a:off x="7709535" y="134938"/>
            <a:ext cx="4467225" cy="2835275"/>
            <a:chOff x="7734796" y="351678"/>
            <a:chExt cx="4071397" cy="2583783"/>
          </a:xfrm>
        </p:grpSpPr>
        <p:sp>
          <p:nvSpPr>
            <p:cNvPr id="3" name="等腰三角形 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9707" name="组合 37"/>
          <p:cNvGrpSpPr/>
          <p:nvPr/>
        </p:nvGrpSpPr>
        <p:grpSpPr>
          <a:xfrm rot="-779889">
            <a:off x="-298450" y="4833938"/>
            <a:ext cx="3519488" cy="2233612"/>
            <a:chOff x="7734796" y="351678"/>
            <a:chExt cx="4071397" cy="2583783"/>
          </a:xfrm>
        </p:grpSpPr>
        <p:sp>
          <p:nvSpPr>
            <p:cNvPr id="39" name="等腰三角形 38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直角三角形 41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9716" name="组合 11"/>
          <p:cNvGrpSpPr/>
          <p:nvPr/>
        </p:nvGrpSpPr>
        <p:grpSpPr>
          <a:xfrm>
            <a:off x="2390775" y="2733675"/>
            <a:ext cx="3328988" cy="547688"/>
            <a:chOff x="3744686" y="2554536"/>
            <a:chExt cx="3329214" cy="547008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744686" y="2554536"/>
              <a:ext cx="3329214" cy="0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794579" y="2604430"/>
              <a:ext cx="0" cy="497114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719" name="组合 14"/>
          <p:cNvGrpSpPr/>
          <p:nvPr/>
        </p:nvGrpSpPr>
        <p:grpSpPr>
          <a:xfrm>
            <a:off x="4408488" y="3578225"/>
            <a:ext cx="3328987" cy="549275"/>
            <a:chOff x="4705998" y="3601092"/>
            <a:chExt cx="3329214" cy="550183"/>
          </a:xfrm>
        </p:grpSpPr>
        <p:cxnSp>
          <p:nvCxnSpPr>
            <p:cNvPr id="35" name="直接连接符 34"/>
            <p:cNvCxnSpPr/>
            <p:nvPr/>
          </p:nvCxnSpPr>
          <p:spPr>
            <a:xfrm rot="10800000">
              <a:off x="4705998" y="4151275"/>
              <a:ext cx="3329214" cy="0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10800000">
              <a:off x="7980557" y="3601092"/>
              <a:ext cx="0" cy="497114"/>
            </a:xfrm>
            <a:prstGeom prst="line">
              <a:avLst/>
            </a:prstGeom>
            <a:ln w="101600">
              <a:solidFill>
                <a:schemeClr val="bg1">
                  <a:alpha val="5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22" name="文本框 56"/>
          <p:cNvSpPr txBox="1"/>
          <p:nvPr/>
        </p:nvSpPr>
        <p:spPr>
          <a:xfrm>
            <a:off x="2608263" y="2882900"/>
            <a:ext cx="5165725" cy="922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zh-CN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Merci </a:t>
            </a:r>
            <a:endParaRPr lang="zh-CN" altLang="en-US" sz="5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170" name="文本框 65"/>
          <p:cNvSpPr txBox="1"/>
          <p:nvPr/>
        </p:nvSpPr>
        <p:spPr>
          <a:xfrm>
            <a:off x="882650" y="215900"/>
            <a:ext cx="104076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Importation et création des dataframe utiles</a:t>
            </a:r>
            <a:endParaRPr lang="fr-FR" altLang="en-US" sz="2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grpSp>
        <p:nvGrpSpPr>
          <p:cNvPr id="7171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3" name="Image 2" descr="pop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35" y="1137285"/>
            <a:ext cx="5380355" cy="5274945"/>
          </a:xfrm>
          <a:prstGeom prst="rect">
            <a:avLst/>
          </a:prstGeom>
        </p:spPr>
      </p:pic>
      <p:pic>
        <p:nvPicPr>
          <p:cNvPr id="7" name="Image 6" descr="v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985" y="1137920"/>
            <a:ext cx="5936615" cy="527431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7171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7" name="Image 6" descr="jointure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55" y="1122045"/>
            <a:ext cx="10529570" cy="521144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170" name="文本框 65"/>
          <p:cNvSpPr txBox="1"/>
          <p:nvPr/>
        </p:nvSpPr>
        <p:spPr>
          <a:xfrm>
            <a:off x="882650" y="215900"/>
            <a:ext cx="106108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Création </a:t>
            </a:r>
            <a:r>
              <a:rPr lang="fr-FR" altLang="en-US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dataframe</a:t>
            </a:r>
            <a:endParaRPr lang="fr-FR" altLang="en-US" sz="2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grpSp>
        <p:nvGrpSpPr>
          <p:cNvPr id="7171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Image 1" descr="tableau_anim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55" y="783590"/>
            <a:ext cx="10170795" cy="53517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7171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Image 1" descr="appen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65200"/>
            <a:ext cx="10121265" cy="536765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170" name="文本框 65"/>
          <p:cNvSpPr txBox="1"/>
          <p:nvPr/>
        </p:nvSpPr>
        <p:spPr>
          <a:xfrm>
            <a:off x="882650" y="215900"/>
            <a:ext cx="106108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Georgia" panose="02040502050405020303" charset="0"/>
                <a:ea typeface="Microsoft YaHei" panose="020B0503020204020204" pitchFamily="34" charset="-122"/>
                <a:cs typeface="Georgia" panose="02040502050405020303" charset="0"/>
              </a:rPr>
              <a:t>Tableau croisé</a:t>
            </a:r>
            <a:endParaRPr lang="fr-FR" altLang="en-US" sz="2400" b="1" dirty="0">
              <a:solidFill>
                <a:schemeClr val="bg1"/>
              </a:solidFill>
              <a:latin typeface="Georgia" panose="02040502050405020303" charset="0"/>
              <a:ea typeface="Microsoft YaHei" panose="020B0503020204020204" pitchFamily="34" charset="-122"/>
              <a:cs typeface="Georgia" panose="02040502050405020303" charset="0"/>
            </a:endParaRPr>
          </a:p>
        </p:txBody>
      </p:sp>
      <p:grpSp>
        <p:nvGrpSpPr>
          <p:cNvPr id="7171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Image 1" descr="piv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1028065"/>
            <a:ext cx="10189210" cy="50685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194" name="文本框 65"/>
          <p:cNvSpPr txBox="1"/>
          <p:nvPr/>
        </p:nvSpPr>
        <p:spPr>
          <a:xfrm>
            <a:off x="1097280" y="198120"/>
            <a:ext cx="100279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fr-FR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Codes </a:t>
            </a:r>
            <a:endParaRPr lang="fr-FR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195" name="组合 21"/>
          <p:cNvGrpSpPr/>
          <p:nvPr/>
        </p:nvGrpSpPr>
        <p:grpSpPr>
          <a:xfrm rot="-779889">
            <a:off x="134938" y="239713"/>
            <a:ext cx="796925" cy="504825"/>
            <a:chOff x="7734796" y="351678"/>
            <a:chExt cx="4071397" cy="2583783"/>
          </a:xfrm>
        </p:grpSpPr>
        <p:sp>
          <p:nvSpPr>
            <p:cNvPr id="23" name="等腰三角形 22"/>
            <p:cNvSpPr/>
            <p:nvPr/>
          </p:nvSpPr>
          <p:spPr>
            <a:xfrm rot="13570841">
              <a:off x="11467650" y="242814"/>
              <a:ext cx="128110" cy="34579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5263054">
              <a:off x="10526928" y="186171"/>
              <a:ext cx="225446" cy="608525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5263054">
              <a:off x="10369081" y="1397985"/>
              <a:ext cx="637027" cy="552017"/>
            </a:xfrm>
            <a:prstGeom prst="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11165260" flipV="1">
              <a:off x="11051450" y="844434"/>
              <a:ext cx="754743" cy="271577"/>
            </a:xfrm>
            <a:prstGeom prst="rtTriangle">
              <a:avLst/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0114597">
              <a:off x="8966858" y="513991"/>
              <a:ext cx="1043850" cy="899870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2291006">
              <a:off x="9590602" y="1801992"/>
              <a:ext cx="809980" cy="513724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758459">
              <a:off x="7762165" y="724090"/>
              <a:ext cx="1358894" cy="1413632"/>
            </a:xfrm>
            <a:prstGeom prst="triangle">
              <a:avLst>
                <a:gd name="adj" fmla="val 2831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15165992">
              <a:off x="8726989" y="2235920"/>
              <a:ext cx="856078" cy="542961"/>
            </a:xfrm>
            <a:prstGeom prst="triangle">
              <a:avLst>
                <a:gd name="adj" fmla="val 15836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Image 1" descr="groupb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074420"/>
            <a:ext cx="10027920" cy="515048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1007</Words>
  <Application>WPS Presentation</Application>
  <PresentationFormat>宽屏</PresentationFormat>
  <Paragraphs>106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2" baseType="lpstr">
      <vt:lpstr>Arial</vt:lpstr>
      <vt:lpstr>SimSun</vt:lpstr>
      <vt:lpstr>Wingdings</vt:lpstr>
      <vt:lpstr>Calibri</vt:lpstr>
      <vt:lpstr>Georgia</vt:lpstr>
      <vt:lpstr>Microsoft YaHei</vt:lpstr>
      <vt:lpstr/>
      <vt:lpstr>Arial Unicode MS</vt:lpstr>
      <vt:lpstr>Calibri Light</vt:lpstr>
      <vt:lpstr>Algerian</vt:lpstr>
      <vt:lpstr>Gabriola</vt:lpstr>
      <vt:lpstr>Segoe Print</vt:lpstr>
      <vt:lpstr>Malgun Gothic Semilight</vt:lpstr>
      <vt:lpstr>Yu Gothic</vt:lpstr>
      <vt:lpstr>Yu Gothic Medium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Déogratias</cp:lastModifiedBy>
  <cp:revision>79</cp:revision>
  <dcterms:created xsi:type="dcterms:W3CDTF">2015-10-01T10:28:00Z</dcterms:created>
  <dcterms:modified xsi:type="dcterms:W3CDTF">2021-05-17T16:21:20Z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1036-11.2.0.9669</vt:lpwstr>
  </property>
</Properties>
</file>